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9" r:id="rId6"/>
    <p:sldId id="260" r:id="rId7"/>
    <p:sldId id="261" r:id="rId8"/>
    <p:sldId id="267" r:id="rId9"/>
    <p:sldId id="262" r:id="rId10"/>
    <p:sldId id="268" r:id="rId11"/>
    <p:sldId id="270" r:id="rId12"/>
    <p:sldId id="263" r:id="rId13"/>
    <p:sldId id="264" r:id="rId14"/>
    <p:sldId id="265" r:id="rId15"/>
    <p:sldId id="266" r:id="rId16"/>
    <p:sldId id="273" r:id="rId17"/>
    <p:sldId id="271" r:id="rId18"/>
    <p:sldId id="272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4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7/10/2016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7/10/2016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7/10/2016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H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</a:t>
            </a:r>
            <a:r>
              <a:rPr lang="es-H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Hijos o </a:t>
            </a:r>
            <a:r>
              <a:rPr lang="es-H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Huérfanos?</a:t>
            </a:r>
            <a:endParaRPr lang="es-HN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HN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Emma de Sosa</a:t>
            </a:r>
            <a:endParaRPr lang="es-HN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247475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HN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lang="es-HN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Carácter</a:t>
            </a:r>
            <a:endParaRPr lang="es-HN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41413" y="1703540"/>
            <a:ext cx="9120188" cy="5060515"/>
          </a:xfrm>
        </p:spPr>
        <p:txBody>
          <a:bodyPr>
            <a:normAutofit/>
          </a:bodyPr>
          <a:lstStyle/>
          <a:p>
            <a:pPr fontAlgn="base"/>
            <a:r>
              <a:rPr lang="es-HN" sz="3200" dirty="0"/>
              <a:t>L</a:t>
            </a:r>
            <a:r>
              <a:rPr lang="es-HN" sz="3200" dirty="0" smtClean="0"/>
              <a:t>os huérfanos padecen enojo y arranques de rabia. y </a:t>
            </a:r>
            <a:r>
              <a:rPr lang="es-HN" sz="3200" dirty="0"/>
              <a:t>otras formas de manipulación porque ellos sienten </a:t>
            </a:r>
            <a:r>
              <a:rPr lang="es-HN" sz="3200" dirty="0" smtClean="0"/>
              <a:t>una </a:t>
            </a:r>
            <a:r>
              <a:rPr lang="es-HN" sz="3200" dirty="0"/>
              <a:t>gran necesidad de controlar a otros y las circunstancias </a:t>
            </a:r>
            <a:r>
              <a:rPr lang="es-HN" sz="3200" dirty="0" smtClean="0"/>
              <a:t>para lograr </a:t>
            </a:r>
            <a:r>
              <a:rPr lang="es-HN" sz="3200" dirty="0"/>
              <a:t>éxito en sus objetivos.</a:t>
            </a:r>
          </a:p>
          <a:p>
            <a:pPr fontAlgn="base"/>
            <a:r>
              <a:rPr lang="es-HN" sz="3200" dirty="0" smtClean="0"/>
              <a:t>Los </a:t>
            </a:r>
            <a:r>
              <a:rPr lang="es-HN" sz="3200" dirty="0"/>
              <a:t>hijos descansan en la habilidad </a:t>
            </a:r>
            <a:r>
              <a:rPr lang="es-HN" sz="3200" dirty="0" smtClean="0"/>
              <a:t>del Padre </a:t>
            </a:r>
            <a:r>
              <a:rPr lang="es-HN" sz="3200" dirty="0"/>
              <a:t>de dirigir el presente y controlar el </a:t>
            </a:r>
            <a:r>
              <a:rPr lang="es-HN" sz="3200" dirty="0" smtClean="0"/>
              <a:t>futuro, sus </a:t>
            </a:r>
            <a:r>
              <a:rPr lang="es-HN" sz="3200" dirty="0"/>
              <a:t>vidas y </a:t>
            </a:r>
            <a:r>
              <a:rPr lang="es-HN" sz="3200" dirty="0" smtClean="0"/>
              <a:t>las de otros</a:t>
            </a:r>
            <a:r>
              <a:rPr lang="es-HN" sz="3200" dirty="0"/>
              <a:t>.</a:t>
            </a:r>
          </a:p>
          <a:p>
            <a:endParaRPr lang="es-HN" dirty="0"/>
          </a:p>
        </p:txBody>
      </p:sp>
    </p:spTree>
    <p:extLst>
      <p:ext uri="{BB962C8B-B14F-4D97-AF65-F5344CB8AC3E}">
        <p14:creationId xmlns:p14="http://schemas.microsoft.com/office/powerpoint/2010/main" val="37500965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HN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lang="es-HN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IDENTIDAD</a:t>
            </a:r>
            <a:endParaRPr lang="es-HN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41412" y="1791222"/>
            <a:ext cx="9111721" cy="4922729"/>
          </a:xfrm>
        </p:spPr>
        <p:txBody>
          <a:bodyPr>
            <a:normAutofit/>
          </a:bodyPr>
          <a:lstStyle/>
          <a:p>
            <a:pPr fontAlgn="base"/>
            <a:r>
              <a:rPr lang="es-HN" sz="3200" dirty="0"/>
              <a:t>L</a:t>
            </a:r>
            <a:r>
              <a:rPr lang="es-HN" sz="3200" dirty="0" smtClean="0"/>
              <a:t>os huérfanos reciben su </a:t>
            </a:r>
            <a:r>
              <a:rPr lang="es-HN" sz="3200" dirty="0"/>
              <a:t>identidad primaria a </a:t>
            </a:r>
            <a:r>
              <a:rPr lang="es-HN" sz="3200" dirty="0" smtClean="0"/>
              <a:t>través de las posesiones materiales, la apariencia física y ciertas actividades. </a:t>
            </a:r>
          </a:p>
          <a:p>
            <a:pPr fontAlgn="base"/>
            <a:r>
              <a:rPr lang="es-HN" sz="3200" dirty="0"/>
              <a:t>L</a:t>
            </a:r>
            <a:r>
              <a:rPr lang="es-HN" sz="3200" dirty="0" smtClean="0"/>
              <a:t>os hijos están bien cimentados en la afirmación del Padre por lo que lo material no es tan importante. </a:t>
            </a:r>
            <a:r>
              <a:rPr lang="es-HN" sz="3200" dirty="0"/>
              <a:t>Los hijos </a:t>
            </a:r>
            <a:r>
              <a:rPr lang="es-HN" sz="3200" dirty="0" smtClean="0"/>
              <a:t>tienen sus </a:t>
            </a:r>
            <a:r>
              <a:rPr lang="es-HN" sz="3200" dirty="0"/>
              <a:t>vidas llenas del Amor y la afirmación </a:t>
            </a:r>
            <a:r>
              <a:rPr lang="es-HN" sz="3200" dirty="0" smtClean="0"/>
              <a:t>del Padre. </a:t>
            </a:r>
            <a:r>
              <a:rPr lang="es-HN" sz="3200" dirty="0"/>
              <a:t>Su Identidad se deriva de la Identidad de su </a:t>
            </a:r>
            <a:r>
              <a:rPr lang="es-HN" sz="3200" dirty="0" smtClean="0"/>
              <a:t>Padre.</a:t>
            </a:r>
            <a:endParaRPr lang="es-HN" dirty="0"/>
          </a:p>
        </p:txBody>
      </p:sp>
    </p:spTree>
    <p:extLst>
      <p:ext uri="{BB962C8B-B14F-4D97-AF65-F5344CB8AC3E}">
        <p14:creationId xmlns:p14="http://schemas.microsoft.com/office/powerpoint/2010/main" val="6033998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1413" y="0"/>
            <a:ext cx="9905998" cy="1703540"/>
          </a:xfrm>
        </p:spPr>
        <p:txBody>
          <a:bodyPr/>
          <a:lstStyle/>
          <a:p>
            <a:r>
              <a:rPr lang="es-HN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r>
              <a:rPr lang="es-HN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Insatisfacción</a:t>
            </a:r>
            <a:endParaRPr lang="es-HN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64296" y="1427967"/>
            <a:ext cx="9388837" cy="5311035"/>
          </a:xfrm>
        </p:spPr>
        <p:txBody>
          <a:bodyPr>
            <a:normAutofit lnSpcReduction="10000"/>
          </a:bodyPr>
          <a:lstStyle/>
          <a:p>
            <a:r>
              <a:rPr lang="es-HN" sz="3200" dirty="0"/>
              <a:t>Los huérfanos tratan </a:t>
            </a:r>
            <a:r>
              <a:rPr lang="es-HN" sz="3200" dirty="0" smtClean="0"/>
              <a:t>de aliviar su Insatisfacción </a:t>
            </a:r>
            <a:r>
              <a:rPr lang="es-HN" sz="3200" dirty="0"/>
              <a:t>con mucho Trabajo, con ir de relación en relación, con </a:t>
            </a:r>
            <a:r>
              <a:rPr lang="es-HN" sz="3200" dirty="0" smtClean="0"/>
              <a:t>auto gratificación (</a:t>
            </a:r>
            <a:r>
              <a:rPr lang="es-HN" sz="3200" dirty="0"/>
              <a:t>marcas, fino, nuevo, lujos, viajes </a:t>
            </a:r>
            <a:r>
              <a:rPr lang="es-HN" sz="3200" dirty="0" smtClean="0"/>
              <a:t>apariencias</a:t>
            </a:r>
            <a:r>
              <a:rPr lang="es-HN" sz="3200" dirty="0"/>
              <a:t>) y auto indulgencia </a:t>
            </a:r>
            <a:r>
              <a:rPr lang="es-HN" sz="3200" dirty="0" smtClean="0"/>
              <a:t>(probar </a:t>
            </a:r>
            <a:r>
              <a:rPr lang="es-HN" sz="3200" dirty="0"/>
              <a:t>todo aquello que me gusta o se me </a:t>
            </a:r>
            <a:r>
              <a:rPr lang="es-HN" sz="3200" dirty="0" smtClean="0"/>
              <a:t>antoje)</a:t>
            </a:r>
          </a:p>
          <a:p>
            <a:r>
              <a:rPr lang="es-HN" sz="3200" dirty="0"/>
              <a:t>Los </a:t>
            </a:r>
            <a:r>
              <a:rPr lang="es-HN" sz="3200" dirty="0" smtClean="0"/>
              <a:t>hijos: </a:t>
            </a:r>
            <a:r>
              <a:rPr lang="es-HN" sz="3200" dirty="0"/>
              <a:t>su sentido de valor, de importancia ya fue dado, se saben seguros y </a:t>
            </a:r>
            <a:r>
              <a:rPr lang="es-HN" sz="3200" dirty="0" smtClean="0"/>
              <a:t>amados; están satisfechos y no </a:t>
            </a:r>
            <a:r>
              <a:rPr lang="es-HN" sz="3200" dirty="0"/>
              <a:t>tienen </a:t>
            </a:r>
            <a:r>
              <a:rPr lang="es-HN" sz="3200" dirty="0" smtClean="0"/>
              <a:t>necesidad </a:t>
            </a:r>
            <a:r>
              <a:rPr lang="es-HN" sz="3200" dirty="0"/>
              <a:t>de </a:t>
            </a:r>
            <a:r>
              <a:rPr lang="es-HN" sz="3200" dirty="0" smtClean="0"/>
              <a:t>aparentar </a:t>
            </a:r>
            <a:r>
              <a:rPr lang="es-HN" sz="3200" dirty="0"/>
              <a:t>ni de </a:t>
            </a:r>
            <a:r>
              <a:rPr lang="es-HN" sz="3200" dirty="0" smtClean="0"/>
              <a:t>demostrar nada.</a:t>
            </a:r>
            <a:endParaRPr lang="es-HN" dirty="0"/>
          </a:p>
        </p:txBody>
      </p:sp>
    </p:spTree>
    <p:extLst>
      <p:ext uri="{BB962C8B-B14F-4D97-AF65-F5344CB8AC3E}">
        <p14:creationId xmlns:p14="http://schemas.microsoft.com/office/powerpoint/2010/main" val="40465926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HN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9. EL ÉXITO</a:t>
            </a:r>
            <a:endParaRPr lang="es-HN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89140" y="1878904"/>
            <a:ext cx="9489393" cy="4772417"/>
          </a:xfrm>
        </p:spPr>
        <p:txBody>
          <a:bodyPr>
            <a:normAutofit/>
          </a:bodyPr>
          <a:lstStyle/>
          <a:p>
            <a:r>
              <a:rPr lang="es-HN" sz="3200" dirty="0"/>
              <a:t>L</a:t>
            </a:r>
            <a:r>
              <a:rPr lang="es-HN" sz="3200" dirty="0" smtClean="0"/>
              <a:t>os huérfanos son motivados por la necesidad de tener éxito y reconocimiento humano.</a:t>
            </a:r>
          </a:p>
          <a:p>
            <a:r>
              <a:rPr lang="es-HN" sz="3200" dirty="0" smtClean="0"/>
              <a:t>Los </a:t>
            </a:r>
            <a:r>
              <a:rPr lang="es-HN" sz="3200" dirty="0"/>
              <a:t>hijos tienen un fuerte sentido de importancia derivado del llamado y la misión de Dios sobre sus vidas. Eso no quiere decir que no tienen </a:t>
            </a:r>
            <a:r>
              <a:rPr lang="es-HN" sz="3200" dirty="0" smtClean="0"/>
              <a:t>éxito </a:t>
            </a:r>
            <a:r>
              <a:rPr lang="es-HN" sz="3200" dirty="0"/>
              <a:t>o </a:t>
            </a:r>
            <a:r>
              <a:rPr lang="es-HN" sz="3200" dirty="0" smtClean="0"/>
              <a:t>no les interese; pero </a:t>
            </a:r>
            <a:r>
              <a:rPr lang="es-HN" sz="3200" dirty="0"/>
              <a:t>de diferente forma y diferente motivación</a:t>
            </a:r>
            <a:r>
              <a:rPr lang="es-HN" sz="3200" dirty="0" smtClean="0"/>
              <a:t>.</a:t>
            </a:r>
          </a:p>
          <a:p>
            <a:endParaRPr lang="es-HN" sz="3200" dirty="0"/>
          </a:p>
        </p:txBody>
      </p:sp>
    </p:spTree>
    <p:extLst>
      <p:ext uri="{BB962C8B-B14F-4D97-AF65-F5344CB8AC3E}">
        <p14:creationId xmlns:p14="http://schemas.microsoft.com/office/powerpoint/2010/main" val="25418965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HN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10. LIDERAZGO</a:t>
            </a:r>
            <a:endParaRPr lang="es-HN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64089" y="1891430"/>
            <a:ext cx="9472112" cy="4747365"/>
          </a:xfrm>
        </p:spPr>
        <p:txBody>
          <a:bodyPr>
            <a:normAutofit/>
          </a:bodyPr>
          <a:lstStyle/>
          <a:p>
            <a:pPr fontAlgn="base"/>
            <a:r>
              <a:rPr lang="es-HN" sz="3200" dirty="0"/>
              <a:t>L</a:t>
            </a:r>
            <a:r>
              <a:rPr lang="es-HN" sz="3200" dirty="0" smtClean="0"/>
              <a:t>os líderes huérfanos usan a otras personas para lograr sus objetivos. Los </a:t>
            </a:r>
            <a:r>
              <a:rPr lang="es-HN" sz="3200" dirty="0"/>
              <a:t>usan con Palabras, en sus emociones y a través del control </a:t>
            </a:r>
            <a:r>
              <a:rPr lang="es-HN" sz="3200" dirty="0" smtClean="0"/>
              <a:t>y la </a:t>
            </a:r>
            <a:r>
              <a:rPr lang="es-HN" sz="3200" dirty="0"/>
              <a:t>manipulación. </a:t>
            </a:r>
            <a:endParaRPr lang="es-HN" sz="3200" dirty="0" smtClean="0"/>
          </a:p>
          <a:p>
            <a:pPr fontAlgn="base"/>
            <a:r>
              <a:rPr lang="es-HN" sz="3200" dirty="0"/>
              <a:t>L</a:t>
            </a:r>
            <a:r>
              <a:rPr lang="es-HN" sz="3200" dirty="0" smtClean="0"/>
              <a:t>os líderes que son hijos maduros, </a:t>
            </a:r>
            <a:r>
              <a:rPr lang="es-HN" sz="3200" dirty="0"/>
              <a:t>sirven a </a:t>
            </a:r>
            <a:r>
              <a:rPr lang="es-HN" sz="3200" dirty="0" smtClean="0"/>
              <a:t>las personas </a:t>
            </a:r>
            <a:r>
              <a:rPr lang="es-HN" sz="3200" dirty="0"/>
              <a:t>para </a:t>
            </a:r>
            <a:r>
              <a:rPr lang="es-HN" sz="3200" dirty="0" smtClean="0"/>
              <a:t>edificar </a:t>
            </a:r>
            <a:r>
              <a:rPr lang="es-HN" sz="3200" dirty="0"/>
              <a:t>el </a:t>
            </a:r>
            <a:r>
              <a:rPr lang="es-HN" sz="3200" dirty="0" smtClean="0"/>
              <a:t>Reino </a:t>
            </a:r>
            <a:r>
              <a:rPr lang="es-HN" sz="3200" dirty="0"/>
              <a:t>y engrandecerlo. Los </a:t>
            </a:r>
            <a:r>
              <a:rPr lang="es-HN" sz="3200" dirty="0" smtClean="0"/>
              <a:t>líderes hijos </a:t>
            </a:r>
            <a:r>
              <a:rPr lang="es-HN" sz="3200" dirty="0"/>
              <a:t>sueltan a las personas </a:t>
            </a:r>
            <a:r>
              <a:rPr lang="es-HN" sz="3200" dirty="0" smtClean="0"/>
              <a:t>para </a:t>
            </a:r>
            <a:r>
              <a:rPr lang="es-HN" sz="3200" dirty="0"/>
              <a:t>que ellas logren su Propósito en Dios.</a:t>
            </a:r>
          </a:p>
          <a:p>
            <a:pPr fontAlgn="base"/>
            <a:endParaRPr lang="es-HN" sz="3200" dirty="0"/>
          </a:p>
          <a:p>
            <a:endParaRPr lang="es-HN" dirty="0"/>
          </a:p>
        </p:txBody>
      </p:sp>
    </p:spTree>
    <p:extLst>
      <p:ext uri="{BB962C8B-B14F-4D97-AF65-F5344CB8AC3E}">
        <p14:creationId xmlns:p14="http://schemas.microsoft.com/office/powerpoint/2010/main" val="21568778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HN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11. Relaciones ministeriales</a:t>
            </a:r>
            <a:endParaRPr lang="es-HN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41412" y="2097088"/>
            <a:ext cx="9103255" cy="4504127"/>
          </a:xfrm>
        </p:spPr>
        <p:txBody>
          <a:bodyPr>
            <a:normAutofit fontScale="77500" lnSpcReduction="20000"/>
          </a:bodyPr>
          <a:lstStyle/>
          <a:p>
            <a:pPr fontAlgn="base"/>
            <a:r>
              <a:rPr lang="es-HN" sz="4100" dirty="0"/>
              <a:t>L</a:t>
            </a:r>
            <a:r>
              <a:rPr lang="es-HN" sz="4100" dirty="0" smtClean="0"/>
              <a:t>os huérfanos repelen a los hijos maduros. Líderes con espíritu de Orfandad, constantemente están en pleitos, contiendas, separaciones a su alrededor. Pelean por establecer sus propias formas. </a:t>
            </a:r>
          </a:p>
          <a:p>
            <a:pPr fontAlgn="base"/>
            <a:r>
              <a:rPr lang="es-HN" sz="4100" dirty="0" smtClean="0"/>
              <a:t>Los Líderes que son hijos Maduros atraen hacia si mismos lo que ellos son. Los </a:t>
            </a:r>
            <a:r>
              <a:rPr lang="es-HN" sz="4100" dirty="0"/>
              <a:t>hijos atraen hijos.</a:t>
            </a:r>
          </a:p>
          <a:p>
            <a:pPr marL="0" indent="0" fontAlgn="base">
              <a:buNone/>
            </a:pPr>
            <a:r>
              <a:rPr lang="es-HN" sz="4100" dirty="0"/>
              <a:t> </a:t>
            </a:r>
          </a:p>
          <a:p>
            <a:endParaRPr lang="es-HN" dirty="0"/>
          </a:p>
        </p:txBody>
      </p:sp>
    </p:spTree>
    <p:extLst>
      <p:ext uri="{BB962C8B-B14F-4D97-AF65-F5344CB8AC3E}">
        <p14:creationId xmlns:p14="http://schemas.microsoft.com/office/powerpoint/2010/main" val="12076713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H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LIBRES DEL Espíritu </a:t>
            </a:r>
            <a:r>
              <a:rPr lang="es-H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Orfandad</a:t>
            </a:r>
            <a:endParaRPr lang="es-HN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41412" y="1891430"/>
            <a:ext cx="9111721" cy="4684733"/>
          </a:xfrm>
        </p:spPr>
        <p:txBody>
          <a:bodyPr>
            <a:normAutofit fontScale="92500" lnSpcReduction="10000"/>
          </a:bodyPr>
          <a:lstStyle/>
          <a:p>
            <a:r>
              <a:rPr lang="es-HN" sz="3200" dirty="0"/>
              <a:t>Sólo cuando una persona es sanada de </a:t>
            </a:r>
            <a:r>
              <a:rPr lang="es-HN" sz="3200" dirty="0" smtClean="0"/>
              <a:t>ausencia paterna </a:t>
            </a:r>
            <a:r>
              <a:rPr lang="es-HN" sz="3200" dirty="0"/>
              <a:t>a través del Amor del Padre, es que este espíritu puede ser </a:t>
            </a:r>
            <a:r>
              <a:rPr lang="es-HN" sz="3200" dirty="0" smtClean="0"/>
              <a:t>roto</a:t>
            </a:r>
          </a:p>
          <a:p>
            <a:r>
              <a:rPr lang="es-HN" sz="3200" dirty="0" smtClean="0"/>
              <a:t>Requiere Liberación al igual que otros casos de opresión</a:t>
            </a:r>
          </a:p>
          <a:p>
            <a:r>
              <a:rPr lang="es-HN" sz="3200" dirty="0" smtClean="0"/>
              <a:t>Es imprescindible el Espíritu Santo para esta operación </a:t>
            </a:r>
            <a:endParaRPr lang="es-HN" sz="3200" dirty="0"/>
          </a:p>
          <a:p>
            <a:r>
              <a:rPr lang="es-HN" sz="3200" dirty="0"/>
              <a:t>Necesitamos Padres Espirituales con </a:t>
            </a:r>
            <a:r>
              <a:rPr lang="es-HN" sz="3200" dirty="0" smtClean="0"/>
              <a:t>entendimiento </a:t>
            </a:r>
            <a:r>
              <a:rPr lang="es-HN" sz="3200" dirty="0"/>
              <a:t>y </a:t>
            </a:r>
            <a:r>
              <a:rPr lang="es-HN" sz="3200" dirty="0" smtClean="0"/>
              <a:t>autoridad espiritual para </a:t>
            </a:r>
            <a:r>
              <a:rPr lang="es-HN" sz="3200" dirty="0"/>
              <a:t>romper y revertir esta </a:t>
            </a:r>
            <a:r>
              <a:rPr lang="es-HN" sz="3200" dirty="0" smtClean="0"/>
              <a:t>maldición</a:t>
            </a:r>
          </a:p>
          <a:p>
            <a:endParaRPr lang="es-HN" dirty="0"/>
          </a:p>
        </p:txBody>
      </p:sp>
    </p:spTree>
    <p:extLst>
      <p:ext uri="{BB962C8B-B14F-4D97-AF65-F5344CB8AC3E}">
        <p14:creationId xmlns:p14="http://schemas.microsoft.com/office/powerpoint/2010/main" val="30965092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1413" y="0"/>
            <a:ext cx="9120187" cy="1415441"/>
          </a:xfrm>
        </p:spPr>
        <p:txBody>
          <a:bodyPr/>
          <a:lstStyle/>
          <a:p>
            <a:r>
              <a:rPr lang="es-H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Juan 14:6-11     Jesús modela al Padre</a:t>
            </a:r>
            <a:endParaRPr lang="es-HN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9244" y="1202499"/>
            <a:ext cx="9422356" cy="5536504"/>
          </a:xfrm>
        </p:spPr>
        <p:txBody>
          <a:bodyPr>
            <a:normAutofit fontScale="92500"/>
          </a:bodyPr>
          <a:lstStyle/>
          <a:p>
            <a:pPr algn="just"/>
            <a:r>
              <a:rPr lang="es-HN" sz="2800" b="1" baseline="30000" dirty="0"/>
              <a:t>6 </a:t>
            </a:r>
            <a:r>
              <a:rPr lang="es-HN" sz="2800" dirty="0"/>
              <a:t>Jesús le dijo: Yo soy el camino, y la verdad, y la vida; nadie viene al Padre, sino por </a:t>
            </a:r>
            <a:r>
              <a:rPr lang="es-HN" sz="2800" dirty="0" smtClean="0"/>
              <a:t>mí. </a:t>
            </a:r>
            <a:r>
              <a:rPr lang="es-HN" sz="2800" b="1" baseline="30000" dirty="0" smtClean="0"/>
              <a:t>7</a:t>
            </a:r>
            <a:r>
              <a:rPr lang="es-HN" sz="2800" b="1" baseline="30000" dirty="0"/>
              <a:t> </a:t>
            </a:r>
            <a:r>
              <a:rPr lang="es-HN" sz="2800" dirty="0"/>
              <a:t>Si me conocieseis, también a mi Padre conoceríais; y desde ahora le conocéis, y le habéis </a:t>
            </a:r>
            <a:r>
              <a:rPr lang="es-HN" sz="2800" dirty="0" smtClean="0"/>
              <a:t>visto. </a:t>
            </a:r>
            <a:r>
              <a:rPr lang="es-HN" sz="2800" b="1" baseline="30000" dirty="0" smtClean="0"/>
              <a:t>8</a:t>
            </a:r>
            <a:r>
              <a:rPr lang="es-HN" sz="2800" b="1" baseline="30000" dirty="0"/>
              <a:t> </a:t>
            </a:r>
            <a:r>
              <a:rPr lang="es-HN" sz="2800" dirty="0"/>
              <a:t>Felipe le dijo: Señor, muéstranos el Padre, y nos </a:t>
            </a:r>
            <a:r>
              <a:rPr lang="es-HN" sz="2800" dirty="0" smtClean="0"/>
              <a:t>basta. </a:t>
            </a:r>
            <a:r>
              <a:rPr lang="es-HN" sz="2800" b="1" baseline="30000" dirty="0" smtClean="0"/>
              <a:t>9</a:t>
            </a:r>
            <a:r>
              <a:rPr lang="es-HN" sz="2800" b="1" baseline="30000" dirty="0"/>
              <a:t> </a:t>
            </a:r>
            <a:r>
              <a:rPr lang="es-HN" sz="2800" dirty="0"/>
              <a:t>Jesús le dijo: ¿Tanto tiempo hace que estoy con vosotros, y no me has conocido, Felipe? El que me ha visto a mí, ha visto al Padre; ¿cómo, pues, dices tú: Muéstranos el </a:t>
            </a:r>
            <a:r>
              <a:rPr lang="es-HN" sz="2800" dirty="0" smtClean="0"/>
              <a:t>Padre? </a:t>
            </a:r>
            <a:r>
              <a:rPr lang="es-HN" sz="2800" b="1" baseline="30000" dirty="0" smtClean="0"/>
              <a:t>10</a:t>
            </a:r>
            <a:r>
              <a:rPr lang="es-HN" sz="2800" b="1" baseline="30000" dirty="0"/>
              <a:t> </a:t>
            </a:r>
            <a:r>
              <a:rPr lang="es-HN" sz="2800" dirty="0"/>
              <a:t>¿No crees que yo soy en el Padre, y el Padre en mí? Las palabras que yo os hablo, no las hablo por mi propia cuenta, sino que el Padre que mora en mí, él hace las </a:t>
            </a:r>
            <a:r>
              <a:rPr lang="es-HN" sz="2800" dirty="0" smtClean="0"/>
              <a:t>obras. </a:t>
            </a:r>
            <a:r>
              <a:rPr lang="es-HN" sz="2800" b="1" baseline="30000" dirty="0" smtClean="0"/>
              <a:t>11</a:t>
            </a:r>
            <a:r>
              <a:rPr lang="es-HN" sz="2800" b="1" baseline="30000" dirty="0"/>
              <a:t> </a:t>
            </a:r>
            <a:r>
              <a:rPr lang="es-HN" sz="2800" dirty="0"/>
              <a:t>Creedme que yo soy en el Padre, y el Padre en mí; de otra manera, creedme por las mismas obras.</a:t>
            </a:r>
          </a:p>
          <a:p>
            <a:pPr algn="just"/>
            <a:endParaRPr lang="es-HN" dirty="0"/>
          </a:p>
        </p:txBody>
      </p:sp>
    </p:spTree>
    <p:extLst>
      <p:ext uri="{BB962C8B-B14F-4D97-AF65-F5344CB8AC3E}">
        <p14:creationId xmlns:p14="http://schemas.microsoft.com/office/powerpoint/2010/main" val="18746820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1413" y="225468"/>
            <a:ext cx="9103254" cy="1202499"/>
          </a:xfrm>
        </p:spPr>
        <p:txBody>
          <a:bodyPr/>
          <a:lstStyle/>
          <a:p>
            <a:r>
              <a:rPr lang="es-H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Juan 14: 16-20  Jesús Combate la Orfandad</a:t>
            </a:r>
            <a:endParaRPr lang="es-HN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39036" y="1427967"/>
            <a:ext cx="9505631" cy="5273457"/>
          </a:xfrm>
        </p:spPr>
        <p:txBody>
          <a:bodyPr>
            <a:noAutofit/>
          </a:bodyPr>
          <a:lstStyle/>
          <a:p>
            <a:pPr algn="just"/>
            <a:r>
              <a:rPr lang="es-HN" sz="3200" b="1" baseline="30000" dirty="0"/>
              <a:t>16 </a:t>
            </a:r>
            <a:r>
              <a:rPr lang="es-HN" sz="3200" dirty="0"/>
              <a:t>Y yo rogaré al Padre, y os dará otro Consolador, para que esté con vosotros para </a:t>
            </a:r>
            <a:r>
              <a:rPr lang="es-HN" sz="3200" dirty="0" smtClean="0"/>
              <a:t>siempre: </a:t>
            </a:r>
            <a:r>
              <a:rPr lang="es-HN" sz="3200" b="1" baseline="30000" dirty="0" smtClean="0"/>
              <a:t>17</a:t>
            </a:r>
            <a:r>
              <a:rPr lang="es-HN" sz="3200" b="1" baseline="30000" dirty="0"/>
              <a:t> </a:t>
            </a:r>
            <a:r>
              <a:rPr lang="es-HN" sz="3200" dirty="0"/>
              <a:t>el Espíritu de verdad, al cual el mundo no puede recibir, porque no le ve, ni le conoce; pero vosotros le conocéis, porque mora con vosotros, y estará en </a:t>
            </a:r>
            <a:r>
              <a:rPr lang="es-HN" sz="3200" dirty="0" smtClean="0"/>
              <a:t>vosotros. </a:t>
            </a:r>
            <a:r>
              <a:rPr lang="es-HN" sz="3200" b="1" baseline="30000" dirty="0" smtClean="0"/>
              <a:t>18</a:t>
            </a:r>
            <a:r>
              <a:rPr lang="es-HN" sz="3200" b="1" baseline="30000" dirty="0"/>
              <a:t> </a:t>
            </a:r>
            <a:r>
              <a:rPr lang="es-HN" sz="3200" dirty="0">
                <a:solidFill>
                  <a:srgbClr val="FFFF00"/>
                </a:solidFill>
              </a:rPr>
              <a:t>No os dejaré huérfanos; vendré a </a:t>
            </a:r>
            <a:r>
              <a:rPr lang="es-HN" sz="3200" dirty="0" smtClean="0">
                <a:solidFill>
                  <a:srgbClr val="FFFF00"/>
                </a:solidFill>
              </a:rPr>
              <a:t>vosotros. </a:t>
            </a:r>
            <a:r>
              <a:rPr lang="es-HN" sz="3200" b="1" baseline="30000" dirty="0" smtClean="0"/>
              <a:t>19</a:t>
            </a:r>
            <a:r>
              <a:rPr lang="es-HN" sz="3200" b="1" baseline="30000" dirty="0"/>
              <a:t> </a:t>
            </a:r>
            <a:r>
              <a:rPr lang="es-HN" sz="3200" dirty="0"/>
              <a:t>Todavía un poco, y el mundo no me verá más; pero vosotros me veréis; porque yo vivo, vosotros también </a:t>
            </a:r>
            <a:r>
              <a:rPr lang="es-HN" sz="3200" dirty="0" smtClean="0"/>
              <a:t>viviréis. </a:t>
            </a:r>
            <a:r>
              <a:rPr lang="es-HN" sz="3200" b="1" baseline="30000" dirty="0" smtClean="0"/>
              <a:t>20</a:t>
            </a:r>
            <a:r>
              <a:rPr lang="es-HN" sz="3200" b="1" baseline="30000" dirty="0"/>
              <a:t> </a:t>
            </a:r>
            <a:r>
              <a:rPr lang="es-HN" sz="3200" dirty="0"/>
              <a:t>En aquel día vosotros conoceréis que yo estoy en mi Padre, y vosotros en mí, y yo en vosotros.</a:t>
            </a:r>
          </a:p>
          <a:p>
            <a:pPr algn="just"/>
            <a:endParaRPr lang="es-HN" sz="3200" dirty="0"/>
          </a:p>
        </p:txBody>
      </p:sp>
    </p:spTree>
    <p:extLst>
      <p:ext uri="{BB962C8B-B14F-4D97-AF65-F5344CB8AC3E}">
        <p14:creationId xmlns:p14="http://schemas.microsoft.com/office/powerpoint/2010/main" val="34547876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H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Espíritu Santo</a:t>
            </a:r>
            <a:endParaRPr lang="es-HN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8932" y="1816274"/>
            <a:ext cx="9555735" cy="4709786"/>
          </a:xfrm>
        </p:spPr>
        <p:txBody>
          <a:bodyPr>
            <a:normAutofit/>
          </a:bodyPr>
          <a:lstStyle/>
          <a:p>
            <a:r>
              <a:rPr lang="es-HN" sz="3200" dirty="0" smtClean="0"/>
              <a:t>Es el Espíritu del Padre y el Espíritu del Hijo</a:t>
            </a:r>
          </a:p>
          <a:p>
            <a:r>
              <a:rPr lang="es-HN" sz="3200" dirty="0" smtClean="0"/>
              <a:t>Aquel que recibe al Espíritu Santo, recibe todo el amor de Dios en su corazón</a:t>
            </a:r>
          </a:p>
          <a:p>
            <a:r>
              <a:rPr lang="es-HN" sz="3200" dirty="0" smtClean="0"/>
              <a:t>Un Padre espiritual o ministerial necesita tener esa comunión con el Espíritu para poder ministrar y liberar a los huérfanos en la Iglesia.</a:t>
            </a:r>
          </a:p>
          <a:p>
            <a:endParaRPr lang="es-HN" sz="3200" dirty="0" smtClean="0"/>
          </a:p>
          <a:p>
            <a:endParaRPr lang="es-HN" sz="3200" dirty="0" smtClean="0"/>
          </a:p>
          <a:p>
            <a:endParaRPr lang="es-HN" sz="3200" dirty="0"/>
          </a:p>
        </p:txBody>
      </p:sp>
    </p:spTree>
    <p:extLst>
      <p:ext uri="{BB962C8B-B14F-4D97-AF65-F5344CB8AC3E}">
        <p14:creationId xmlns:p14="http://schemas.microsoft.com/office/powerpoint/2010/main" val="2316846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H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ORIGEN DE La Orfandad</a:t>
            </a:r>
            <a:endParaRPr lang="es-HN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13984" y="2004164"/>
            <a:ext cx="9564549" cy="4196220"/>
          </a:xfrm>
        </p:spPr>
        <p:txBody>
          <a:bodyPr>
            <a:normAutofit lnSpcReduction="10000"/>
          </a:bodyPr>
          <a:lstStyle/>
          <a:p>
            <a:r>
              <a:rPr lang="es-HN" sz="3200" dirty="0"/>
              <a:t>Se manifiesta desde que Adam por su </a:t>
            </a:r>
            <a:r>
              <a:rPr lang="es-HN" sz="3200" dirty="0" smtClean="0"/>
              <a:t>desobediencia, se </a:t>
            </a:r>
            <a:r>
              <a:rPr lang="es-HN" sz="3200" dirty="0"/>
              <a:t>separa de Dios en el </a:t>
            </a:r>
            <a:r>
              <a:rPr lang="es-HN" sz="3200" dirty="0" smtClean="0"/>
              <a:t>Huerto </a:t>
            </a:r>
          </a:p>
          <a:p>
            <a:r>
              <a:rPr lang="es-HN" sz="3200" dirty="0" smtClean="0"/>
              <a:t>La primera causa de Orfandad es estar separados de Dios por el pecado.</a:t>
            </a:r>
          </a:p>
          <a:p>
            <a:r>
              <a:rPr lang="es-HN" sz="3200" dirty="0" smtClean="0"/>
              <a:t>La segunda causa de Orfandad es la ausencia física o de la manifestación de amor y aprobación de los padres biológicos</a:t>
            </a:r>
            <a:endParaRPr lang="es-HN" sz="3200" dirty="0"/>
          </a:p>
          <a:p>
            <a:endParaRPr lang="es-HN" dirty="0"/>
          </a:p>
        </p:txBody>
      </p:sp>
    </p:spTree>
    <p:extLst>
      <p:ext uri="{BB962C8B-B14F-4D97-AF65-F5344CB8AC3E}">
        <p14:creationId xmlns:p14="http://schemas.microsoft.com/office/powerpoint/2010/main" val="31301014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1413" y="0"/>
            <a:ext cx="9120187" cy="1202499"/>
          </a:xfrm>
        </p:spPr>
        <p:txBody>
          <a:bodyPr/>
          <a:lstStyle/>
          <a:p>
            <a:r>
              <a:rPr lang="es-H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Corintios 6:14-18 </a:t>
            </a:r>
            <a:r>
              <a:rPr lang="es-H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(Recomendación)</a:t>
            </a:r>
            <a:endParaRPr lang="es-HN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58804" y="825673"/>
            <a:ext cx="9685403" cy="6142393"/>
          </a:xfrm>
        </p:spPr>
        <p:txBody>
          <a:bodyPr>
            <a:noAutofit/>
          </a:bodyPr>
          <a:lstStyle/>
          <a:p>
            <a:pPr algn="just"/>
            <a:r>
              <a:rPr lang="es-HN" sz="2900" b="1" baseline="30000" dirty="0"/>
              <a:t>14 </a:t>
            </a:r>
            <a:r>
              <a:rPr lang="es-HN" sz="2900" dirty="0"/>
              <a:t>No os unáis en yugo desigual con los incrédulos; porque ¿qué compañerismo tiene la justicia con la injusticia? ¿Y qué comunión la luz con las </a:t>
            </a:r>
            <a:r>
              <a:rPr lang="es-HN" sz="2900" dirty="0" smtClean="0"/>
              <a:t>tinieblas? </a:t>
            </a:r>
            <a:r>
              <a:rPr lang="es-HN" sz="2900" b="1" baseline="30000" dirty="0" smtClean="0"/>
              <a:t>15</a:t>
            </a:r>
            <a:r>
              <a:rPr lang="es-HN" sz="2900" b="1" baseline="30000" dirty="0"/>
              <a:t> </a:t>
            </a:r>
            <a:r>
              <a:rPr lang="es-HN" sz="2900" dirty="0"/>
              <a:t>¿Y qué concordia Cristo con </a:t>
            </a:r>
            <a:r>
              <a:rPr lang="es-HN" sz="2900" dirty="0" err="1"/>
              <a:t>Belial</a:t>
            </a:r>
            <a:r>
              <a:rPr lang="es-HN" sz="2900" dirty="0"/>
              <a:t>? ¿O qué parte el creyente con el </a:t>
            </a:r>
            <a:r>
              <a:rPr lang="es-HN" sz="2900" dirty="0" smtClean="0"/>
              <a:t>incrédulo? </a:t>
            </a:r>
            <a:r>
              <a:rPr lang="es-HN" sz="2900" b="1" baseline="30000" dirty="0" smtClean="0"/>
              <a:t>16</a:t>
            </a:r>
            <a:r>
              <a:rPr lang="es-HN" sz="2900" b="1" baseline="30000" dirty="0"/>
              <a:t> </a:t>
            </a:r>
            <a:r>
              <a:rPr lang="es-HN" sz="2900" dirty="0"/>
              <a:t>¿Y qué acuerdo hay entre el templo de Dios y los ídolos? Porque vosotros sois el templo del Dios viviente, como Dios </a:t>
            </a:r>
            <a:r>
              <a:rPr lang="es-HN" sz="2900" dirty="0" smtClean="0"/>
              <a:t>dijo:</a:t>
            </a:r>
            <a:r>
              <a:rPr lang="es-HN" sz="2900" dirty="0"/>
              <a:t> </a:t>
            </a:r>
            <a:r>
              <a:rPr lang="es-HN" sz="2900" dirty="0" smtClean="0"/>
              <a:t>Habitaré </a:t>
            </a:r>
            <a:r>
              <a:rPr lang="es-HN" sz="2900" dirty="0"/>
              <a:t>y andaré entre </a:t>
            </a:r>
            <a:r>
              <a:rPr lang="es-HN" sz="2900" dirty="0" smtClean="0"/>
              <a:t>ellos,</a:t>
            </a:r>
            <a:r>
              <a:rPr lang="es-HN" sz="2900" dirty="0"/>
              <a:t> </a:t>
            </a:r>
            <a:r>
              <a:rPr lang="es-HN" sz="2900" dirty="0" smtClean="0"/>
              <a:t>Y </a:t>
            </a:r>
            <a:r>
              <a:rPr lang="es-HN" sz="2900" dirty="0"/>
              <a:t>seré su </a:t>
            </a:r>
            <a:r>
              <a:rPr lang="es-HN" sz="2900" dirty="0" smtClean="0"/>
              <a:t>Dios,</a:t>
            </a:r>
            <a:r>
              <a:rPr lang="es-HN" sz="2900" dirty="0"/>
              <a:t> </a:t>
            </a:r>
            <a:r>
              <a:rPr lang="es-HN" sz="2900" dirty="0" smtClean="0"/>
              <a:t>Y </a:t>
            </a:r>
            <a:r>
              <a:rPr lang="es-HN" sz="2900" dirty="0"/>
              <a:t>ellos serán mi pueblo. </a:t>
            </a:r>
            <a:r>
              <a:rPr lang="es-HN" sz="2900" b="1" baseline="30000" dirty="0" smtClean="0"/>
              <a:t>17</a:t>
            </a:r>
            <a:r>
              <a:rPr lang="es-HN" sz="2900" b="1" baseline="30000" dirty="0"/>
              <a:t> </a:t>
            </a:r>
            <a:r>
              <a:rPr lang="es-HN" sz="2900" dirty="0"/>
              <a:t>Por lo </a:t>
            </a:r>
            <a:r>
              <a:rPr lang="es-HN" sz="2900" dirty="0" smtClean="0"/>
              <a:t>cual,</a:t>
            </a:r>
            <a:r>
              <a:rPr lang="es-HN" sz="2900" dirty="0"/>
              <a:t> </a:t>
            </a:r>
            <a:r>
              <a:rPr lang="es-HN" sz="2900" dirty="0" smtClean="0"/>
              <a:t>Salid </a:t>
            </a:r>
            <a:r>
              <a:rPr lang="es-HN" sz="2900" dirty="0"/>
              <a:t>de en medio de ellos, y apartaos, dice el Señor</a:t>
            </a:r>
            <a:r>
              <a:rPr lang="es-HN" sz="2900" dirty="0" smtClean="0"/>
              <a:t>,</a:t>
            </a:r>
            <a:r>
              <a:rPr lang="es-HN" sz="2900" dirty="0"/>
              <a:t> Y no toquéis lo </a:t>
            </a:r>
            <a:r>
              <a:rPr lang="es-HN" sz="2900" dirty="0" smtClean="0"/>
              <a:t>inmundo;</a:t>
            </a:r>
            <a:r>
              <a:rPr lang="es-HN" sz="2900" dirty="0"/>
              <a:t> </a:t>
            </a:r>
            <a:r>
              <a:rPr lang="es-HN" sz="2900" dirty="0" smtClean="0"/>
              <a:t>Y </a:t>
            </a:r>
            <a:r>
              <a:rPr lang="es-HN" sz="2900" dirty="0"/>
              <a:t>yo os </a:t>
            </a:r>
            <a:r>
              <a:rPr lang="es-HN" sz="2900" dirty="0" smtClean="0"/>
              <a:t>recibiré, </a:t>
            </a:r>
            <a:r>
              <a:rPr lang="es-HN" sz="2900" b="1" baseline="30000" dirty="0" smtClean="0"/>
              <a:t>18</a:t>
            </a:r>
            <a:r>
              <a:rPr lang="es-HN" sz="2900" b="1" baseline="30000" dirty="0"/>
              <a:t> </a:t>
            </a:r>
            <a:r>
              <a:rPr lang="es-HN" sz="2900" dirty="0">
                <a:solidFill>
                  <a:srgbClr val="FFFF00"/>
                </a:solidFill>
              </a:rPr>
              <a:t>Y seré para vosotros por </a:t>
            </a:r>
            <a:r>
              <a:rPr lang="es-HN" sz="2900" dirty="0" smtClean="0">
                <a:solidFill>
                  <a:srgbClr val="FFFF00"/>
                </a:solidFill>
              </a:rPr>
              <a:t>Padre, Y </a:t>
            </a:r>
            <a:r>
              <a:rPr lang="es-HN" sz="2900" dirty="0">
                <a:solidFill>
                  <a:srgbClr val="FFFF00"/>
                </a:solidFill>
              </a:rPr>
              <a:t>vosotros me seréis hijos e hijas</a:t>
            </a:r>
            <a:r>
              <a:rPr lang="es-HN" sz="2900" dirty="0"/>
              <a:t>, dice el Señor Todopoderoso.</a:t>
            </a:r>
          </a:p>
          <a:p>
            <a:pPr algn="just"/>
            <a:endParaRPr lang="es-HN" sz="2900" dirty="0"/>
          </a:p>
        </p:txBody>
      </p:sp>
    </p:spTree>
    <p:extLst>
      <p:ext uri="{BB962C8B-B14F-4D97-AF65-F5344CB8AC3E}">
        <p14:creationId xmlns:p14="http://schemas.microsoft.com/office/powerpoint/2010/main" val="1926723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1413" y="0"/>
            <a:ext cx="9905998" cy="1753644"/>
          </a:xfrm>
        </p:spPr>
        <p:txBody>
          <a:bodyPr/>
          <a:lstStyle/>
          <a:p>
            <a:r>
              <a:rPr lang="es-H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Orfandad</a:t>
            </a:r>
            <a:endParaRPr lang="es-HN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13775" y="1252603"/>
            <a:ext cx="9647825" cy="5311035"/>
          </a:xfrm>
        </p:spPr>
        <p:txBody>
          <a:bodyPr>
            <a:normAutofit fontScale="92500" lnSpcReduction="20000"/>
          </a:bodyPr>
          <a:lstStyle/>
          <a:p>
            <a:r>
              <a:rPr lang="es-HN" sz="3200" dirty="0" smtClean="0"/>
              <a:t>Todo el que no conoce a Dios o está en pecado, es un huérfano; pero también lo es el que no recibió amor y aprobación de sus padres.</a:t>
            </a:r>
          </a:p>
          <a:p>
            <a:r>
              <a:rPr lang="es-HN" sz="3200" dirty="0" smtClean="0"/>
              <a:t>Muchas personas además de estar separadas de Dios, vivieron sin el amor y la seguridad de sus padres biológicos</a:t>
            </a:r>
          </a:p>
          <a:p>
            <a:r>
              <a:rPr lang="es-HN" sz="3200" dirty="0"/>
              <a:t> </a:t>
            </a:r>
            <a:r>
              <a:rPr lang="es-HN" sz="3200" dirty="0" smtClean="0"/>
              <a:t>Estos tienen </a:t>
            </a:r>
            <a:r>
              <a:rPr lang="es-HN" sz="3200" dirty="0"/>
              <a:t>gran dificultad </a:t>
            </a:r>
            <a:r>
              <a:rPr lang="es-HN" sz="3200" dirty="0" smtClean="0"/>
              <a:t>para relacionarse </a:t>
            </a:r>
            <a:r>
              <a:rPr lang="es-HN" sz="3200" dirty="0"/>
              <a:t>con sus esposas, sus hijos, sus autoridades espirituales, sus jefes y </a:t>
            </a:r>
            <a:r>
              <a:rPr lang="es-HN" sz="3200" dirty="0" smtClean="0"/>
              <a:t>en general </a:t>
            </a:r>
            <a:r>
              <a:rPr lang="es-HN" sz="3200" dirty="0"/>
              <a:t>con </a:t>
            </a:r>
            <a:r>
              <a:rPr lang="es-HN" sz="3200" dirty="0" smtClean="0"/>
              <a:t>toda forma de autoridad.</a:t>
            </a:r>
          </a:p>
          <a:p>
            <a:r>
              <a:rPr lang="es-HN" sz="3200" dirty="0"/>
              <a:t>La orfandad opera desde inseguridad y celos.  Los hijos funcionan desde el amor y la aceptación.</a:t>
            </a:r>
          </a:p>
          <a:p>
            <a:endParaRPr lang="es-HN" sz="3200" dirty="0"/>
          </a:p>
        </p:txBody>
      </p:sp>
    </p:spTree>
    <p:extLst>
      <p:ext uri="{BB962C8B-B14F-4D97-AF65-F5344CB8AC3E}">
        <p14:creationId xmlns:p14="http://schemas.microsoft.com/office/powerpoint/2010/main" val="33943695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1413" y="212942"/>
            <a:ext cx="9905998" cy="1377863"/>
          </a:xfrm>
        </p:spPr>
        <p:txBody>
          <a:bodyPr/>
          <a:lstStyle/>
          <a:p>
            <a:r>
              <a:rPr lang="es-H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Espíritu de Orfandad</a:t>
            </a:r>
            <a:endParaRPr lang="es-HN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51978" y="1590805"/>
            <a:ext cx="9301155" cy="4960308"/>
          </a:xfrm>
        </p:spPr>
        <p:txBody>
          <a:bodyPr>
            <a:noAutofit/>
          </a:bodyPr>
          <a:lstStyle/>
          <a:p>
            <a:r>
              <a:rPr lang="es-HN" sz="3200" dirty="0"/>
              <a:t> </a:t>
            </a:r>
            <a:r>
              <a:rPr lang="es-HN" sz="3200" dirty="0" smtClean="0"/>
              <a:t>El </a:t>
            </a:r>
            <a:r>
              <a:rPr lang="es-HN" sz="3200" dirty="0"/>
              <a:t>Espíritu de Orfandad sin duda es una de las más grandes Maldiciones en la tierra hoy. </a:t>
            </a:r>
            <a:endParaRPr lang="es-HN" sz="3200" dirty="0" smtClean="0"/>
          </a:p>
          <a:p>
            <a:r>
              <a:rPr lang="es-HN" sz="3200" dirty="0" smtClean="0"/>
              <a:t>Esto es la causa de los “Mareros”, los “Sicarios”, los “Rebeldes”</a:t>
            </a:r>
          </a:p>
          <a:p>
            <a:r>
              <a:rPr lang="es-HN" sz="3200" dirty="0" smtClean="0"/>
              <a:t>Si entrevistamos a los delincuentes, nos daremos cuenta que su problema original además de no tener a Cristo, es el espíritu de orfandad que los domina. </a:t>
            </a:r>
          </a:p>
          <a:p>
            <a:r>
              <a:rPr lang="es-HN" sz="3200" dirty="0" smtClean="0"/>
              <a:t>Aún en la Iglesia existe este espíritu y opera en muchos </a:t>
            </a:r>
          </a:p>
          <a:p>
            <a:endParaRPr lang="es-HN" sz="3200" dirty="0"/>
          </a:p>
        </p:txBody>
      </p:sp>
    </p:spTree>
    <p:extLst>
      <p:ext uri="{BB962C8B-B14F-4D97-AF65-F5344CB8AC3E}">
        <p14:creationId xmlns:p14="http://schemas.microsoft.com/office/powerpoint/2010/main" val="1451090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1413" y="237995"/>
            <a:ext cx="9120187" cy="1859093"/>
          </a:xfrm>
        </p:spPr>
        <p:txBody>
          <a:bodyPr>
            <a:normAutofit fontScale="90000"/>
          </a:bodyPr>
          <a:lstStyle/>
          <a:p>
            <a:r>
              <a:rPr lang="es-H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ESPIRITU DE ORFANDAD (Características)</a:t>
            </a:r>
            <a:br>
              <a:rPr lang="es-H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HN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HN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HN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Auto-Estima</a:t>
            </a:r>
            <a:endParaRPr lang="es-HN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41413" y="2249486"/>
            <a:ext cx="9120188" cy="4301625"/>
          </a:xfrm>
        </p:spPr>
        <p:txBody>
          <a:bodyPr>
            <a:normAutofit lnSpcReduction="10000"/>
          </a:bodyPr>
          <a:lstStyle/>
          <a:p>
            <a:pPr fontAlgn="base"/>
            <a:r>
              <a:rPr lang="es-HN" sz="3200" dirty="0"/>
              <a:t>L</a:t>
            </a:r>
            <a:r>
              <a:rPr lang="es-HN" sz="3200" dirty="0" smtClean="0"/>
              <a:t>os huérfanos tienen una pobre auto estima </a:t>
            </a:r>
            <a:r>
              <a:rPr lang="es-HN" sz="3200" dirty="0"/>
              <a:t>e</a:t>
            </a:r>
            <a:r>
              <a:rPr lang="es-HN" sz="3200" dirty="0" smtClean="0"/>
              <a:t> inseguridad.  Estos tienen </a:t>
            </a:r>
            <a:r>
              <a:rPr lang="es-HN" sz="3200" dirty="0"/>
              <a:t>mucha dificultad aceptándose a sí </a:t>
            </a:r>
            <a:r>
              <a:rPr lang="es-HN" sz="3200" dirty="0" smtClean="0"/>
              <a:t>mismos y amándose.</a:t>
            </a:r>
          </a:p>
          <a:p>
            <a:pPr fontAlgn="base"/>
            <a:r>
              <a:rPr lang="es-HN" sz="3200" dirty="0" smtClean="0"/>
              <a:t>Los </a:t>
            </a:r>
            <a:r>
              <a:rPr lang="es-HN" sz="3200" dirty="0"/>
              <a:t>hijos caminan en la seguridad del amor que el </a:t>
            </a:r>
            <a:r>
              <a:rPr lang="es-HN" sz="3200" dirty="0" smtClean="0"/>
              <a:t>Padre </a:t>
            </a:r>
            <a:r>
              <a:rPr lang="es-HN" sz="3200" dirty="0"/>
              <a:t>les </a:t>
            </a:r>
            <a:r>
              <a:rPr lang="es-HN" sz="3200" dirty="0" smtClean="0"/>
              <a:t>dio; se aceptan como son.</a:t>
            </a:r>
            <a:endParaRPr lang="es-HN" sz="3200" dirty="0"/>
          </a:p>
          <a:p>
            <a:pPr fontAlgn="base"/>
            <a:endParaRPr lang="es-HN" sz="3200" dirty="0"/>
          </a:p>
          <a:p>
            <a:pPr fontAlgn="base"/>
            <a:r>
              <a:rPr lang="es-HN" dirty="0"/>
              <a:t> </a:t>
            </a:r>
          </a:p>
          <a:p>
            <a:endParaRPr lang="es-HN" dirty="0"/>
          </a:p>
        </p:txBody>
      </p:sp>
    </p:spTree>
    <p:extLst>
      <p:ext uri="{BB962C8B-B14F-4D97-AF65-F5344CB8AC3E}">
        <p14:creationId xmlns:p14="http://schemas.microsoft.com/office/powerpoint/2010/main" val="18082322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608" y="139758"/>
            <a:ext cx="10283869" cy="1796463"/>
          </a:xfrm>
        </p:spPr>
        <p:txBody>
          <a:bodyPr/>
          <a:lstStyle/>
          <a:p>
            <a:r>
              <a:rPr lang="es-HN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Inseguridad </a:t>
            </a:r>
            <a:endParaRPr lang="es-HN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14608" y="1733020"/>
            <a:ext cx="9246992" cy="4641916"/>
          </a:xfrm>
        </p:spPr>
        <p:txBody>
          <a:bodyPr>
            <a:normAutofit/>
          </a:bodyPr>
          <a:lstStyle/>
          <a:p>
            <a:r>
              <a:rPr lang="es-HN" sz="3200" dirty="0" smtClean="0"/>
              <a:t>Los Huérfanos tienen </a:t>
            </a:r>
            <a:r>
              <a:rPr lang="es-HN" sz="3200" dirty="0"/>
              <a:t>dificultad al escuchar </a:t>
            </a:r>
            <a:r>
              <a:rPr lang="es-HN" sz="3200" dirty="0" smtClean="0"/>
              <a:t>que </a:t>
            </a:r>
            <a:r>
              <a:rPr lang="es-HN" sz="3200" dirty="0"/>
              <a:t>sus </a:t>
            </a:r>
            <a:r>
              <a:rPr lang="es-HN" sz="3200" dirty="0" smtClean="0"/>
              <a:t>Padres biológicos o espirituales</a:t>
            </a:r>
            <a:r>
              <a:rPr lang="es-HN" sz="3200" dirty="0"/>
              <a:t>, </a:t>
            </a:r>
            <a:r>
              <a:rPr lang="es-HN" sz="3200" dirty="0" smtClean="0"/>
              <a:t>expresan algún </a:t>
            </a:r>
            <a:r>
              <a:rPr lang="es-HN" sz="3200" dirty="0"/>
              <a:t>Cumplido, Palabra de </a:t>
            </a:r>
            <a:r>
              <a:rPr lang="es-HN" sz="3200" dirty="0" smtClean="0"/>
              <a:t>Ánimo</a:t>
            </a:r>
            <a:r>
              <a:rPr lang="es-HN" sz="3200" dirty="0"/>
              <a:t>, R</a:t>
            </a:r>
            <a:r>
              <a:rPr lang="es-HN" sz="3200" dirty="0" smtClean="0"/>
              <a:t>econocimiento </a:t>
            </a:r>
            <a:r>
              <a:rPr lang="es-HN" sz="3200" dirty="0"/>
              <a:t>hacia </a:t>
            </a:r>
            <a:r>
              <a:rPr lang="es-HN" sz="3200" dirty="0" smtClean="0"/>
              <a:t>sus hermanos o compañeros.</a:t>
            </a:r>
          </a:p>
          <a:p>
            <a:r>
              <a:rPr lang="es-HN" sz="3200" dirty="0" smtClean="0"/>
              <a:t>Los hijos se </a:t>
            </a:r>
            <a:r>
              <a:rPr lang="es-HN" sz="3200" dirty="0"/>
              <a:t>sienten seguros en el Amor de su </a:t>
            </a:r>
            <a:r>
              <a:rPr lang="es-HN" sz="3200" dirty="0" smtClean="0"/>
              <a:t>Padre; están </a:t>
            </a:r>
            <a:r>
              <a:rPr lang="es-HN" sz="3200" dirty="0"/>
              <a:t>contentos de servir en cualquier capacidad o función, aunque </a:t>
            </a:r>
            <a:r>
              <a:rPr lang="es-HN" sz="3200" dirty="0" smtClean="0"/>
              <a:t>no </a:t>
            </a:r>
            <a:r>
              <a:rPr lang="es-HN" sz="3200" dirty="0"/>
              <a:t>sean reconocidos </a:t>
            </a:r>
            <a:r>
              <a:rPr lang="es-HN" sz="3200" dirty="0" smtClean="0"/>
              <a:t>por lo que hacen.</a:t>
            </a:r>
            <a:endParaRPr lang="es-HN" sz="3200" dirty="0"/>
          </a:p>
        </p:txBody>
      </p:sp>
    </p:spTree>
    <p:extLst>
      <p:ext uri="{BB962C8B-B14F-4D97-AF65-F5344CB8AC3E}">
        <p14:creationId xmlns:p14="http://schemas.microsoft.com/office/powerpoint/2010/main" val="4017226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HN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s-HN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Celos</a:t>
            </a:r>
            <a:endParaRPr lang="es-HN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84710" y="2097088"/>
            <a:ext cx="9647824" cy="3788058"/>
          </a:xfrm>
        </p:spPr>
        <p:txBody>
          <a:bodyPr>
            <a:normAutofit/>
          </a:bodyPr>
          <a:lstStyle/>
          <a:p>
            <a:r>
              <a:rPr lang="es-HN" sz="3200" dirty="0" smtClean="0"/>
              <a:t>Los huérfanos son celosos del éxito de sus hermanos. El primer caso lo vemos en </a:t>
            </a:r>
            <a:r>
              <a:rPr lang="es-HN" sz="3200" dirty="0"/>
              <a:t>Caín con celos </a:t>
            </a:r>
            <a:r>
              <a:rPr lang="es-HN" sz="3200" dirty="0" smtClean="0"/>
              <a:t>de Abel, por </a:t>
            </a:r>
            <a:r>
              <a:rPr lang="es-HN" sz="3200" dirty="0"/>
              <a:t>la </a:t>
            </a:r>
            <a:r>
              <a:rPr lang="es-HN" sz="3200" dirty="0" smtClean="0"/>
              <a:t>ofrenda.  Los celos los llevan a la competencia</a:t>
            </a:r>
          </a:p>
          <a:p>
            <a:r>
              <a:rPr lang="es-HN" sz="3200" dirty="0"/>
              <a:t>Los hijos maduros aprenden a celebrar sinceramente los éxitos de sus hermanos porque </a:t>
            </a:r>
            <a:r>
              <a:rPr lang="es-HN" sz="3200" dirty="0" smtClean="0"/>
              <a:t>la </a:t>
            </a:r>
            <a:r>
              <a:rPr lang="es-HN" sz="3200" dirty="0"/>
              <a:t>seguridad de ellos está en Dios </a:t>
            </a:r>
            <a:r>
              <a:rPr lang="es-HN" sz="3200" dirty="0" smtClean="0"/>
              <a:t>su Padre</a:t>
            </a:r>
            <a:r>
              <a:rPr lang="es-HN" sz="3200" dirty="0"/>
              <a:t>.</a:t>
            </a:r>
            <a:endParaRPr lang="es-HN" sz="3200" dirty="0" smtClean="0"/>
          </a:p>
          <a:p>
            <a:endParaRPr lang="es-HN" dirty="0"/>
          </a:p>
        </p:txBody>
      </p:sp>
    </p:spTree>
    <p:extLst>
      <p:ext uri="{BB962C8B-B14F-4D97-AF65-F5344CB8AC3E}">
        <p14:creationId xmlns:p14="http://schemas.microsoft.com/office/powerpoint/2010/main" val="36943592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1413" y="0"/>
            <a:ext cx="9905998" cy="1540701"/>
          </a:xfrm>
        </p:spPr>
        <p:txBody>
          <a:bodyPr/>
          <a:lstStyle/>
          <a:p>
            <a:r>
              <a:rPr lang="es-HN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es-HN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Competencia</a:t>
            </a:r>
            <a:endParaRPr lang="es-HN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63672" y="1227551"/>
            <a:ext cx="9697928" cy="5361139"/>
          </a:xfrm>
        </p:spPr>
        <p:txBody>
          <a:bodyPr>
            <a:noAutofit/>
          </a:bodyPr>
          <a:lstStyle/>
          <a:p>
            <a:pPr algn="just" fontAlgn="base"/>
            <a:r>
              <a:rPr lang="es-HN" sz="3200" dirty="0"/>
              <a:t>E</a:t>
            </a:r>
            <a:r>
              <a:rPr lang="es-HN" sz="3200" dirty="0" smtClean="0"/>
              <a:t>l espíritu de orfandad provoca que siempre estén en competencia con otros. Los </a:t>
            </a:r>
            <a:r>
              <a:rPr lang="es-HN" sz="3200" dirty="0"/>
              <a:t>huérfanos siempre tratan de ganar en la iglesia, en </a:t>
            </a:r>
            <a:r>
              <a:rPr lang="es-HN" sz="3200" dirty="0" smtClean="0"/>
              <a:t>la familia, </a:t>
            </a:r>
            <a:r>
              <a:rPr lang="es-HN" sz="3200" dirty="0"/>
              <a:t>en sus negocios, </a:t>
            </a:r>
            <a:r>
              <a:rPr lang="es-HN" sz="3200" dirty="0" smtClean="0"/>
              <a:t>etc. </a:t>
            </a:r>
            <a:r>
              <a:rPr lang="es-HN" sz="3200" dirty="0"/>
              <a:t>porque ellos reciben su sentido de valor e identidad </a:t>
            </a:r>
            <a:r>
              <a:rPr lang="es-HN" sz="3200" dirty="0" smtClean="0"/>
              <a:t>ganando a otros y </a:t>
            </a:r>
            <a:r>
              <a:rPr lang="es-HN" sz="3200" dirty="0"/>
              <a:t>siendo mejor que otros. Son muy competitivos y poco humildes. </a:t>
            </a:r>
            <a:endParaRPr lang="es-HN" sz="3200" dirty="0" smtClean="0"/>
          </a:p>
          <a:p>
            <a:pPr algn="just" fontAlgn="base"/>
            <a:r>
              <a:rPr lang="es-HN" sz="3200" dirty="0" smtClean="0"/>
              <a:t>Los </a:t>
            </a:r>
            <a:r>
              <a:rPr lang="es-HN" sz="3200" dirty="0"/>
              <a:t>hijos continuamente buscan como ser de bendición a otros debido a que sienten una tremenda gratitud con </a:t>
            </a:r>
            <a:r>
              <a:rPr lang="es-HN" sz="3200" dirty="0" smtClean="0"/>
              <a:t>Aquél </a:t>
            </a:r>
            <a:r>
              <a:rPr lang="es-HN" sz="3200" dirty="0"/>
              <a:t>que les dio valor e </a:t>
            </a:r>
            <a:r>
              <a:rPr lang="es-HN" sz="3200" dirty="0" smtClean="0"/>
              <a:t>Identidad.  </a:t>
            </a:r>
            <a:r>
              <a:rPr lang="es-HN" sz="3200" dirty="0"/>
              <a:t>E</a:t>
            </a:r>
            <a:r>
              <a:rPr lang="es-HN" sz="3200" dirty="0" smtClean="0"/>
              <a:t>l </a:t>
            </a:r>
            <a:r>
              <a:rPr lang="es-HN" sz="3200" dirty="0"/>
              <a:t>espíritu de hijos siempre </a:t>
            </a:r>
            <a:r>
              <a:rPr lang="es-HN" sz="3200" dirty="0" smtClean="0"/>
              <a:t>está </a:t>
            </a:r>
            <a:r>
              <a:rPr lang="es-HN" sz="3200" dirty="0"/>
              <a:t>dispuesto a bendecir a </a:t>
            </a:r>
            <a:r>
              <a:rPr lang="es-HN" sz="3200" dirty="0" smtClean="0"/>
              <a:t>otros sin competir.</a:t>
            </a:r>
            <a:endParaRPr lang="es-HN" sz="3200" dirty="0"/>
          </a:p>
          <a:p>
            <a:pPr algn="just"/>
            <a:endParaRPr lang="es-HN" sz="3200" dirty="0"/>
          </a:p>
        </p:txBody>
      </p:sp>
    </p:spTree>
    <p:extLst>
      <p:ext uri="{BB962C8B-B14F-4D97-AF65-F5344CB8AC3E}">
        <p14:creationId xmlns:p14="http://schemas.microsoft.com/office/powerpoint/2010/main" val="40409172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HN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es-HN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ACEPTACIÓN</a:t>
            </a:r>
            <a:endParaRPr lang="es-HN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41413" y="2029353"/>
            <a:ext cx="9120188" cy="3925845"/>
          </a:xfrm>
        </p:spPr>
        <p:txBody>
          <a:bodyPr>
            <a:noAutofit/>
          </a:bodyPr>
          <a:lstStyle/>
          <a:p>
            <a:r>
              <a:rPr lang="es-HN" sz="3200" dirty="0" smtClean="0"/>
              <a:t>Los Huérfanos sirven a Dios para ganar Su aceptación. </a:t>
            </a:r>
            <a:r>
              <a:rPr lang="es-HN" sz="3200" dirty="0"/>
              <a:t>Esforzándose por ganar </a:t>
            </a:r>
            <a:r>
              <a:rPr lang="es-HN" sz="3200" dirty="0" smtClean="0"/>
              <a:t>Su aprobación </a:t>
            </a:r>
            <a:r>
              <a:rPr lang="es-HN" sz="3200" dirty="0"/>
              <a:t>a través de </a:t>
            </a:r>
            <a:r>
              <a:rPr lang="es-HN" sz="3200" dirty="0" smtClean="0"/>
              <a:t>logros, metas en </a:t>
            </a:r>
            <a:r>
              <a:rPr lang="es-HN" sz="3200" dirty="0"/>
              <a:t>sus Carreras o en el Ministerio. Son muy Perfeccionistas.</a:t>
            </a:r>
            <a:endParaRPr lang="es-HN" sz="3200" dirty="0" smtClean="0"/>
          </a:p>
          <a:p>
            <a:r>
              <a:rPr lang="es-HN" sz="3200" dirty="0" smtClean="0"/>
              <a:t>Los hijos </a:t>
            </a:r>
            <a:r>
              <a:rPr lang="es-HN" sz="3200" dirty="0"/>
              <a:t>hacen todo porque se saben aceptados y no tienen la Presión de impresionar a </a:t>
            </a:r>
            <a:r>
              <a:rPr lang="es-HN" sz="3200" dirty="0" smtClean="0"/>
              <a:t>nadie</a:t>
            </a:r>
            <a:endParaRPr lang="es-HN" sz="3200" dirty="0"/>
          </a:p>
        </p:txBody>
      </p:sp>
    </p:spTree>
    <p:extLst>
      <p:ext uri="{BB962C8B-B14F-4D97-AF65-F5344CB8AC3E}">
        <p14:creationId xmlns:p14="http://schemas.microsoft.com/office/powerpoint/2010/main" val="33883674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Circuito</Template>
  <TotalTime>271</TotalTime>
  <Words>972</Words>
  <Application>Microsoft Office PowerPoint</Application>
  <PresentationFormat>Widescreen</PresentationFormat>
  <Paragraphs>68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Trebuchet MS</vt:lpstr>
      <vt:lpstr>Tw Cen MT</vt:lpstr>
      <vt:lpstr>Circuito</vt:lpstr>
      <vt:lpstr>¿Hijos o Huérfanos?</vt:lpstr>
      <vt:lpstr>ORIGEN DE La Orfandad</vt:lpstr>
      <vt:lpstr>La Orfandad</vt:lpstr>
      <vt:lpstr>EL Espíritu de Orfandad</vt:lpstr>
      <vt:lpstr>EL ESPIRITU DE ORFANDAD (Características)  1. Auto-Estima</vt:lpstr>
      <vt:lpstr>2. Inseguridad </vt:lpstr>
      <vt:lpstr>3. Celos</vt:lpstr>
      <vt:lpstr>4. Competencia</vt:lpstr>
      <vt:lpstr>5. ACEPTACIÓN</vt:lpstr>
      <vt:lpstr>6. Carácter</vt:lpstr>
      <vt:lpstr>7. IDENTIDAD</vt:lpstr>
      <vt:lpstr>8. Insatisfacción</vt:lpstr>
      <vt:lpstr>9. EL ÉXITO</vt:lpstr>
      <vt:lpstr>10. LIDERAZGO</vt:lpstr>
      <vt:lpstr>11. Relaciones ministeriales</vt:lpstr>
      <vt:lpstr>LIBRES DEL Espíritu de Orfandad</vt:lpstr>
      <vt:lpstr>Juan 14:6-11     Jesús modela al Padre</vt:lpstr>
      <vt:lpstr>Juan 14: 16-20  Jesús Combate la Orfandad</vt:lpstr>
      <vt:lpstr>El Espíritu Santo</vt:lpstr>
      <vt:lpstr>2 Corintios 6:14-18 (Recomendación)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Hijo o Esclavo?</dc:title>
  <dc:creator>Emma de Sosa</dc:creator>
  <cp:lastModifiedBy>Roger</cp:lastModifiedBy>
  <cp:revision>29</cp:revision>
  <dcterms:created xsi:type="dcterms:W3CDTF">2016-07-10T00:28:52Z</dcterms:created>
  <dcterms:modified xsi:type="dcterms:W3CDTF">2016-07-10T14:43:47Z</dcterms:modified>
</cp:coreProperties>
</file>